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46</c:v>
                </c:pt>
                <c:pt idx="2">
                  <c:v>43</c:v>
                </c:pt>
                <c:pt idx="3">
                  <c:v>43</c:v>
                </c:pt>
                <c:pt idx="4">
                  <c:v>46</c:v>
                </c:pt>
                <c:pt idx="5">
                  <c:v>46</c:v>
                </c:pt>
                <c:pt idx="6">
                  <c:v>48</c:v>
                </c:pt>
                <c:pt idx="7">
                  <c:v>45</c:v>
                </c:pt>
                <c:pt idx="8">
                  <c:v>47</c:v>
                </c:pt>
                <c:pt idx="9">
                  <c:v>46</c:v>
                </c:pt>
                <c:pt idx="10">
                  <c:v>44</c:v>
                </c:pt>
                <c:pt idx="11">
                  <c:v>50</c:v>
                </c:pt>
                <c:pt idx="12">
                  <c:v>46</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34</c:v>
                </c:pt>
                <c:pt idx="2">
                  <c:v>25</c:v>
                </c:pt>
                <c:pt idx="3">
                  <c:v>28</c:v>
                </c:pt>
                <c:pt idx="4">
                  <c:v>30</c:v>
                </c:pt>
                <c:pt idx="5">
                  <c:v>34</c:v>
                </c:pt>
                <c:pt idx="6">
                  <c:v>28</c:v>
                </c:pt>
                <c:pt idx="7">
                  <c:v>34</c:v>
                </c:pt>
                <c:pt idx="8">
                  <c:v>27</c:v>
                </c:pt>
                <c:pt idx="9">
                  <c:v>26</c:v>
                </c:pt>
                <c:pt idx="10">
                  <c:v>30</c:v>
                </c:pt>
                <c:pt idx="11">
                  <c:v>25</c:v>
                </c:pt>
                <c:pt idx="12">
                  <c:v>28</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16</c:v>
                </c:pt>
                <c:pt idx="1">
                  <c:v>25</c:v>
                </c:pt>
                <c:pt idx="2">
                  <c:v>24</c:v>
                </c:pt>
                <c:pt idx="3">
                  <c:v>23</c:v>
                </c:pt>
                <c:pt idx="4">
                  <c:v>25</c:v>
                </c:pt>
                <c:pt idx="5">
                  <c:v>25</c:v>
                </c:pt>
                <c:pt idx="6">
                  <c:v>21</c:v>
                </c:pt>
                <c:pt idx="7">
                  <c:v>18</c:v>
                </c:pt>
                <c:pt idx="8">
                  <c:v>23</c:v>
                </c:pt>
                <c:pt idx="9">
                  <c:v>19</c:v>
                </c:pt>
                <c:pt idx="10">
                  <c:v>23</c:v>
                </c:pt>
                <c:pt idx="11">
                  <c:v>18</c:v>
                </c:pt>
                <c:pt idx="12">
                  <c:v>21</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40</c:v>
                </c:pt>
                <c:pt idx="2">
                  <c:v>43</c:v>
                </c:pt>
                <c:pt idx="3">
                  <c:v>46</c:v>
                </c:pt>
                <c:pt idx="4">
                  <c:v>41</c:v>
                </c:pt>
                <c:pt idx="5">
                  <c:v>49</c:v>
                </c:pt>
                <c:pt idx="6">
                  <c:v>41</c:v>
                </c:pt>
                <c:pt idx="7">
                  <c:v>45</c:v>
                </c:pt>
                <c:pt idx="8">
                  <c:v>42</c:v>
                </c:pt>
                <c:pt idx="9">
                  <c:v>49</c:v>
                </c:pt>
                <c:pt idx="10">
                  <c:v>48</c:v>
                </c:pt>
                <c:pt idx="11">
                  <c:v>40</c:v>
                </c:pt>
                <c:pt idx="12">
                  <c:v>46</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29</c:v>
                </c:pt>
                <c:pt idx="2">
                  <c:v>28</c:v>
                </c:pt>
                <c:pt idx="3">
                  <c:v>33</c:v>
                </c:pt>
                <c:pt idx="4">
                  <c:v>32</c:v>
                </c:pt>
                <c:pt idx="5">
                  <c:v>30</c:v>
                </c:pt>
                <c:pt idx="6">
                  <c:v>35</c:v>
                </c:pt>
                <c:pt idx="7">
                  <c:v>33</c:v>
                </c:pt>
                <c:pt idx="8">
                  <c:v>33</c:v>
                </c:pt>
                <c:pt idx="9">
                  <c:v>35</c:v>
                </c:pt>
                <c:pt idx="10">
                  <c:v>25</c:v>
                </c:pt>
                <c:pt idx="11">
                  <c:v>29</c:v>
                </c:pt>
                <c:pt idx="12">
                  <c:v>30</c:v>
                </c:pt>
                <c:pt idx="13">
                  <c:v>33</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20</c:v>
                </c:pt>
                <c:pt idx="2">
                  <c:v>21</c:v>
                </c:pt>
                <c:pt idx="3">
                  <c:v>15</c:v>
                </c:pt>
                <c:pt idx="4">
                  <c:v>20</c:v>
                </c:pt>
                <c:pt idx="5">
                  <c:v>25</c:v>
                </c:pt>
                <c:pt idx="6">
                  <c:v>24</c:v>
                </c:pt>
                <c:pt idx="7">
                  <c:v>23</c:v>
                </c:pt>
                <c:pt idx="8">
                  <c:v>18</c:v>
                </c:pt>
                <c:pt idx="9">
                  <c:v>15</c:v>
                </c:pt>
                <c:pt idx="10">
                  <c:v>24</c:v>
                </c:pt>
                <c:pt idx="11">
                  <c:v>19</c:v>
                </c:pt>
                <c:pt idx="12">
                  <c:v>19</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48</c:v>
                </c:pt>
                <c:pt idx="2">
                  <c:v>40</c:v>
                </c:pt>
                <c:pt idx="3">
                  <c:v>47</c:v>
                </c:pt>
                <c:pt idx="4">
                  <c:v>48</c:v>
                </c:pt>
                <c:pt idx="5">
                  <c:v>40</c:v>
                </c:pt>
                <c:pt idx="6">
                  <c:v>46</c:v>
                </c:pt>
                <c:pt idx="7">
                  <c:v>40</c:v>
                </c:pt>
                <c:pt idx="8">
                  <c:v>46</c:v>
                </c:pt>
                <c:pt idx="9">
                  <c:v>40</c:v>
                </c:pt>
                <c:pt idx="10">
                  <c:v>40</c:v>
                </c:pt>
                <c:pt idx="11">
                  <c:v>43</c:v>
                </c:pt>
                <c:pt idx="12">
                  <c:v>47</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27</c:v>
                </c:pt>
                <c:pt idx="2">
                  <c:v>25</c:v>
                </c:pt>
                <c:pt idx="3">
                  <c:v>26</c:v>
                </c:pt>
                <c:pt idx="4">
                  <c:v>27</c:v>
                </c:pt>
                <c:pt idx="5">
                  <c:v>35</c:v>
                </c:pt>
                <c:pt idx="6">
                  <c:v>31</c:v>
                </c:pt>
                <c:pt idx="7">
                  <c:v>30</c:v>
                </c:pt>
                <c:pt idx="8">
                  <c:v>26</c:v>
                </c:pt>
                <c:pt idx="9">
                  <c:v>32</c:v>
                </c:pt>
                <c:pt idx="10">
                  <c:v>33</c:v>
                </c:pt>
                <c:pt idx="11">
                  <c:v>28</c:v>
                </c:pt>
                <c:pt idx="12">
                  <c:v>31</c:v>
                </c:pt>
                <c:pt idx="13">
                  <c:v>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19</c:v>
                </c:pt>
                <c:pt idx="2">
                  <c:v>15</c:v>
                </c:pt>
                <c:pt idx="3">
                  <c:v>18</c:v>
                </c:pt>
                <c:pt idx="4">
                  <c:v>17</c:v>
                </c:pt>
                <c:pt idx="5">
                  <c:v>17</c:v>
                </c:pt>
                <c:pt idx="6">
                  <c:v>23</c:v>
                </c:pt>
                <c:pt idx="7">
                  <c:v>22</c:v>
                </c:pt>
                <c:pt idx="8">
                  <c:v>25</c:v>
                </c:pt>
                <c:pt idx="9">
                  <c:v>25</c:v>
                </c:pt>
                <c:pt idx="10">
                  <c:v>15</c:v>
                </c:pt>
                <c:pt idx="11">
                  <c:v>22</c:v>
                </c:pt>
                <c:pt idx="12">
                  <c:v>23</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Robotaxi market is steeply ascending, propelled by advancements in autonomous technology and increased investments in electric vehicles and transportation networks. Market-leading players such as Tesla, Baidu, Google-Waymo, and Uber are concentrating on R&amp;D, forging strategic alliances, and obtaining necessary regulatory approvals to bolster their foothold. The paradigm shift towards eco-friendly transport options and smart city initiatives are key growth stimulants. However, issues around customer acceptance, safety, and regulatory hurdles could impede the pace of growth. Looking ahead, leveraging AI and machine learning technologies, improving sensor capabilities, and expanding into emerging markets are likely to present untapped opportunities.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is heavily facilitated by remarkable technological evolutions. Autonomous driving technologies such as Artificial Intelligence (AI), machine learning, advanced sensor fusion, and Internet of Things (IoT) exponentially drive the robotaxi industry. As AI evolves, the efficiency and safety of robotaxis are substantially optimized. High precision maps, advanced recognition systems, and sophisticated vehicle infrastructure also enhance the widespread adoption of robotaxis.
Government Regulations and Investments: Government policies, financial incentives, and regulations globally enable the growth of the robotaxi market. Countries are advocating for cleaner and safer transportation, leading to increased investments in electric autonomous vehicles. Governments are providing significant financial benefits like tax credits and grants to companies investing in self-driving technologies. Additionally, regulations enabling the testing and commercial deployment of autonomous vehicles on public roads in certain jurisdictions further stimulate the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growing demand for public transportation systems that are efficient, affordable and convenient is a major key driver for the global robotaxi market. Contemporary urban spaces are filled with growing transportation needs that result from rapid urbanization and population growth. Traditional public transportation systems often struggle to keep up with such demands, thus creating a market gap that robotaxis are perfectly placed to fill. As self-driving taxis, robotaxis offer the possibility of a reliable taxi service that runs 24/7. Thereby, overcoming traditional shortcomings of driver availability or service hours.
By virtue of their automated nature, robotaxis have the potential to optimize route efficiency, resulting in shorter travel times and lower fares, thereby offering an effective solution to problems that plague traditional public transportation, such as traffic congestion and high costs. Examples abound in various parts of the world where such operations have been initiated. Companies like Waymo (a subsidiary of Alphabet, Google's parent company) and Tesla have been experimenting with the concept of robotaxis and have launched pilot programs in select cities to positive public response.
Moreover, increasing environmental concerns and the push for sustainable transportation also drives the robotaxi market. Autonomous vehicles such as robotaxis are more likely to be electric, thereby contributing to reducing carbon emissions and pollution. The efficiency in routes and drive times can also reduce fuel consumption and further enhance their eco-friendly appeal. This puts them at an advantage as many cities around the world are grappling with the need to balance urban mobility with sustainability. Becoming a solution to such multifaceted urban issue has put robotaxis in the global spotlight as a top driver for public transportation of the contemporary and future world.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{{type_1}}, HISTORIC YEAR 2019-2023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Historic Year 2019-2023 and Forecast to 2032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5.9. Case Study Analysis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(2025-2032)</a:t>
                      </a:r>
                    </a:p>
                  </a:txBody>
                  <a:tcPr>
                    <a:noFill/>
                    <a:lnL>
                      <a:noFill/>
                    </a:lnL>
                    <a:lnR>
                      <a:noFill/>
                    </a:lnR>
                    <a:lnT>
                      <a:noFill/>
                    </a:lnT>
                    <a:lnB>
                      <a:noFill/>
                    </a:lnB>
                  </a:tcPr>
                </a:tc>
              </a:tr>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1">
                          <a:solidFill>
                            <a:srgbClr val="7030A0"/>
                          </a:solidFill>
                          <a:latin typeface="Pooppins"/>
                        </a:defRPr>
                      </a:pPr>
                      <a:r>
                        <a:t>6. Global ROBOTAXI Market Size by Vehicle Type (2025-2032)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(2025-2032)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(2025-2032)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